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Montserrat Medium"/>
      <p:regular r:id="rId23"/>
      <p:bold r:id="rId24"/>
      <p:italic r:id="rId25"/>
      <p:boldItalic r:id="rId26"/>
    </p:embeddedFont>
    <p:embeddedFont>
      <p:font typeface="Montserrat ExtraLight"/>
      <p:regular r:id="rId27"/>
      <p:bold r:id="rId28"/>
      <p:italic r:id="rId29"/>
      <p:boldItalic r:id="rId30"/>
    </p:embeddedFont>
    <p:embeddedFont>
      <p:font typeface="Montserrat ExtraBold"/>
      <p:bold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MontserratMedium-bold.fntdata"/><Relationship Id="rId23" Type="http://schemas.openxmlformats.org/officeDocument/2006/relationships/font" Target="fonts/MontserratMedium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Medium-boldItalic.fntdata"/><Relationship Id="rId25" Type="http://schemas.openxmlformats.org/officeDocument/2006/relationships/font" Target="fonts/MontserratMedium-italic.fntdata"/><Relationship Id="rId28" Type="http://schemas.openxmlformats.org/officeDocument/2006/relationships/font" Target="fonts/MontserratExtraLight-bold.fntdata"/><Relationship Id="rId27" Type="http://schemas.openxmlformats.org/officeDocument/2006/relationships/font" Target="fonts/MontserratExtraLigh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ExtraLight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ExtraBold-bold.fntdata"/><Relationship Id="rId30" Type="http://schemas.openxmlformats.org/officeDocument/2006/relationships/font" Target="fonts/MontserratExtraLight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MontserratExtraBold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Montserrat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Sai - 1 2 3 8 9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Chelsea - 4 5 12 13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Manjot - 6 7 10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Cleaning 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ETL 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Analytical Queries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Visualization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NoSQL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MongoDB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Source - 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Kaggle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Modeling Techniques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– mySQL workbench Entity-Relationship Diagram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DB Connectivity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–  Python to MySql 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Cleaning 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Code Standard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– Python, SQL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ETL Tool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– Google Big Query 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Visualization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– Seaborn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Database 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– MySQL, MongoDB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Warehouse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– Google BigQuery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Version Control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– Github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Practiced Agile / Scrum 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– Trello, Google Meets, Lucidchart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DEMOS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Seaborn Data Visualization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Mongo DB Database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Google Big Query Data Warehouse 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cfe6d4d32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cfe6d4d32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cfe6d4d32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cfe6d4d32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cfe6d4d32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cfe6d4d32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ced636507f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ced636507f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d01607ac8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d01607ac8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d01607ac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d01607ac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Purpose: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d01607ac8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d01607ac8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d01607ac8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d01607ac8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 Diagram using mySQL workbench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 Table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Dimension Tables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SleepMetrics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Person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PhysicalActivity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Metrics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d01607ac8d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d01607ac8d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How did we load the data?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How did we connect our Kaggle dataset?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How we did perform ETL?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How did we perform visualizations?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What are your pipelines?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What was the most challenging part?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Key takeaways?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d01607ac8d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d01607ac8d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8f4dd9216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8f4dd9216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62" name="Google Shape;6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2" name="Google Shape;72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6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buNone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>
              <a:buNone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>
              <a:buNone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>
              <a:buNone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>
              <a:buNone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>
              <a:buNone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>
              <a:buNone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>
              <a:buNone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3" name="Google Shape;113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5" name="Google Shape;115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7" name="Google Shape;117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8" name="Google Shape;13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7" name="Google Shape;147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9" name="Google Shape;149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8" name="Google Shape;158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" name="Google Shape;162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3" name="Google Shape;163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0" name="Google Shape;170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1" name="Google Shape;171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2" name="Google Shape;172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6" name="Google Shape;176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0" name="Google Shape;180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7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7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jpg"/><Relationship Id="rId4" Type="http://schemas.openxmlformats.org/officeDocument/2006/relationships/image" Target="../media/image35.jpg"/><Relationship Id="rId5" Type="http://schemas.openxmlformats.org/officeDocument/2006/relationships/image" Target="../media/image3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jpg"/><Relationship Id="rId4" Type="http://schemas.openxmlformats.org/officeDocument/2006/relationships/image" Target="../media/image39.jpg"/><Relationship Id="rId5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6"/>
          <p:cNvSpPr txBox="1"/>
          <p:nvPr>
            <p:ph type="ctrTitle"/>
          </p:nvPr>
        </p:nvSpPr>
        <p:spPr>
          <a:xfrm>
            <a:off x="933850" y="1861275"/>
            <a:ext cx="72408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800"/>
              <a:t>Recharge your Health: </a:t>
            </a:r>
            <a:endParaRPr sz="2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800"/>
              <a:t>Upgrade your Sleep. </a:t>
            </a:r>
            <a:endParaRPr sz="2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800"/>
              <a:t>Supercharge your Lifestyle.</a:t>
            </a:r>
            <a:endParaRPr sz="2800"/>
          </a:p>
        </p:txBody>
      </p:sp>
      <p:sp>
        <p:nvSpPr>
          <p:cNvPr id="193" name="Google Shape;193;p36"/>
          <p:cNvSpPr txBox="1"/>
          <p:nvPr>
            <p:ph idx="1" type="subTitle"/>
          </p:nvPr>
        </p:nvSpPr>
        <p:spPr>
          <a:xfrm>
            <a:off x="2044200" y="3704650"/>
            <a:ext cx="50556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lt2"/>
                </a:solidFill>
              </a:rPr>
              <a:t>DATA 225 Group 4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Chelsea Jaculina, Manjot Singh, Prasad Sai Thalluri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May 8, 2024</a:t>
            </a:r>
            <a:endParaRPr/>
          </a:p>
        </p:txBody>
      </p:sp>
      <p:sp>
        <p:nvSpPr>
          <p:cNvPr id="194" name="Google Shape;194;p36"/>
          <p:cNvSpPr txBox="1"/>
          <p:nvPr>
            <p:ph type="ctrTitle"/>
          </p:nvPr>
        </p:nvSpPr>
        <p:spPr>
          <a:xfrm>
            <a:off x="2446900" y="2624375"/>
            <a:ext cx="4214700" cy="46470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84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" sz="1800">
                <a:latin typeface="Montserrat ExtraLight"/>
                <a:ea typeface="Montserrat ExtraLight"/>
                <a:cs typeface="Montserrat ExtraLight"/>
                <a:sym typeface="Montserrat ExtraLight"/>
              </a:rPr>
              <a:t>Sleep, Health, &amp; Lifestyle Analysis</a:t>
            </a:r>
            <a:endParaRPr b="0" sz="18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95" name="Google Shape;195;p36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5"/>
          <p:cNvSpPr txBox="1"/>
          <p:nvPr>
            <p:ph type="title"/>
          </p:nvPr>
        </p:nvSpPr>
        <p:spPr>
          <a:xfrm>
            <a:off x="3457500" y="1866975"/>
            <a:ext cx="22290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4800"/>
              <a:t>DEMO</a:t>
            </a:r>
            <a:endParaRPr sz="4800"/>
          </a:p>
        </p:txBody>
      </p:sp>
      <p:cxnSp>
        <p:nvCxnSpPr>
          <p:cNvPr id="268" name="Google Shape;268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  <p:grpSp>
        <p:nvGrpSpPr>
          <p:cNvPr id="269" name="Google Shape;269;p45"/>
          <p:cNvGrpSpPr/>
          <p:nvPr/>
        </p:nvGrpSpPr>
        <p:grpSpPr>
          <a:xfrm>
            <a:off x="1794319" y="749010"/>
            <a:ext cx="5555356" cy="3797861"/>
            <a:chOff x="238125" y="1973675"/>
            <a:chExt cx="2558775" cy="1951825"/>
          </a:xfrm>
        </p:grpSpPr>
        <p:sp>
          <p:nvSpPr>
            <p:cNvPr id="270" name="Google Shape;270;p45"/>
            <p:cNvSpPr/>
            <p:nvPr/>
          </p:nvSpPr>
          <p:spPr>
            <a:xfrm>
              <a:off x="325550" y="2055000"/>
              <a:ext cx="2386075" cy="1459975"/>
            </a:xfrm>
            <a:custGeom>
              <a:rect b="b" l="l" r="r" t="t"/>
              <a:pathLst>
                <a:path extrusionOk="0" h="58399" w="95443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45"/>
            <p:cNvSpPr/>
            <p:nvPr/>
          </p:nvSpPr>
          <p:spPr>
            <a:xfrm>
              <a:off x="1075325" y="3589700"/>
              <a:ext cx="884075" cy="335800"/>
            </a:xfrm>
            <a:custGeom>
              <a:rect b="b" l="l" r="r" t="t"/>
              <a:pathLst>
                <a:path extrusionOk="0" h="13432" w="35363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45"/>
            <p:cNvSpPr/>
            <p:nvPr/>
          </p:nvSpPr>
          <p:spPr>
            <a:xfrm>
              <a:off x="238125" y="1973675"/>
              <a:ext cx="2558775" cy="1623600"/>
            </a:xfrm>
            <a:custGeom>
              <a:rect b="b" l="l" r="r" t="t"/>
              <a:pathLst>
                <a:path extrusionOk="0" h="64944" w="102351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45"/>
            <p:cNvSpPr/>
            <p:nvPr/>
          </p:nvSpPr>
          <p:spPr>
            <a:xfrm>
              <a:off x="255425" y="1991200"/>
              <a:ext cx="2524175" cy="1588500"/>
            </a:xfrm>
            <a:custGeom>
              <a:rect b="b" l="l" r="r" t="t"/>
              <a:pathLst>
                <a:path extrusionOk="0" h="63540" w="100967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45"/>
            <p:cNvSpPr/>
            <p:nvPr/>
          </p:nvSpPr>
          <p:spPr>
            <a:xfrm>
              <a:off x="1091150" y="3888075"/>
              <a:ext cx="856825" cy="25"/>
            </a:xfrm>
            <a:custGeom>
              <a:rect b="b" l="l" r="r" t="t"/>
              <a:pathLst>
                <a:path extrusionOk="0" h="1" w="34273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45"/>
            <p:cNvSpPr/>
            <p:nvPr/>
          </p:nvSpPr>
          <p:spPr>
            <a:xfrm>
              <a:off x="1091125" y="3881600"/>
              <a:ext cx="856850" cy="12925"/>
            </a:xfrm>
            <a:custGeom>
              <a:rect b="b" l="l" r="r" t="t"/>
              <a:pathLst>
                <a:path extrusionOk="0" h="517" w="34274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276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LEARNINGS</a:t>
            </a:r>
            <a:endParaRPr/>
          </a:p>
        </p:txBody>
      </p:sp>
      <p:sp>
        <p:nvSpPr>
          <p:cNvPr id="282" name="Google Shape;282;p46"/>
          <p:cNvSpPr txBox="1"/>
          <p:nvPr>
            <p:ph idx="1" type="body"/>
          </p:nvPr>
        </p:nvSpPr>
        <p:spPr>
          <a:xfrm>
            <a:off x="938500" y="1143000"/>
            <a:ext cx="7191600" cy="35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Leveraged MySQL Workbench for E-R diagrams to ensure efficient data organization and relationships.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Overleaf LaTeX editor have multiple IEEE templates which helped in project report creation.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also got to know the working and implementation of MongoDB database and Google BigQuery Data Warehouse tool.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Google </a:t>
            </a:r>
            <a:r>
              <a:rPr lang="en" sz="1600"/>
              <a:t>BigQuery</a:t>
            </a:r>
            <a:r>
              <a:rPr lang="en" sz="1600"/>
              <a:t> serves as a powerful ETL and data warehouse tool, offering scalability and efficiency in extracting, transforming and loading large amounts of data.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Embraced Agile/Scrum methodologies using Trello for task management to enhance team collaboration 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3" name="Google Shape;283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DIFFICULTIES</a:t>
            </a:r>
            <a:endParaRPr/>
          </a:p>
        </p:txBody>
      </p:sp>
      <p:sp>
        <p:nvSpPr>
          <p:cNvPr id="289" name="Google Shape;289;p47"/>
          <p:cNvSpPr txBox="1"/>
          <p:nvPr>
            <p:ph idx="1" type="body"/>
          </p:nvPr>
        </p:nvSpPr>
        <p:spPr>
          <a:xfrm>
            <a:off x="938500" y="1659275"/>
            <a:ext cx="73407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Throughout the project, we came across many challenges. Few of the notable ones are: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After normalizing the data using python, it was challenging to create the foreign key references for the tables using SQL. 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Using</a:t>
            </a:r>
            <a:r>
              <a:rPr lang="en" sz="1800"/>
              <a:t> new tools like Google BigQuery and Looker Studio created minor issues.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90" name="Google Shape;290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96" name="Google Shape;296;p48"/>
          <p:cNvSpPr txBox="1"/>
          <p:nvPr>
            <p:ph idx="1" type="body"/>
          </p:nvPr>
        </p:nvSpPr>
        <p:spPr>
          <a:xfrm>
            <a:off x="938500" y="1659275"/>
            <a:ext cx="56331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/>
              <a:t>This project examines the relationships between sleep duration, quality of sleep, and sleep order, with metrics such as occupation, gender, and BMI category.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Analyzing these variables, allowed us to gain insights and make connections between sleep patterns and factors such as their professional roles, BMI, and gender.</a:t>
            </a:r>
            <a:endParaRPr sz="1600"/>
          </a:p>
        </p:txBody>
      </p:sp>
      <p:sp>
        <p:nvSpPr>
          <p:cNvPr id="297" name="Google Shape;297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9"/>
          <p:cNvSpPr txBox="1"/>
          <p:nvPr>
            <p:ph type="ctrTitle"/>
          </p:nvPr>
        </p:nvSpPr>
        <p:spPr>
          <a:xfrm>
            <a:off x="4285500" y="2832875"/>
            <a:ext cx="40440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303" name="Google Shape;303;p49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/>
              <a:t>Questions?</a:t>
            </a:r>
            <a:endParaRPr sz="3000"/>
          </a:p>
        </p:txBody>
      </p:sp>
      <p:sp>
        <p:nvSpPr>
          <p:cNvPr id="304" name="Google Shape;304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201" name="Google Shape;201;p37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INTRODUCTION</a:t>
            </a:r>
            <a:r>
              <a:rPr lang="en"/>
              <a:t> 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MOTIVATION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TOOLS &amp; TECHNOLOGY STACK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DATABASE DESIGN : E-R DIAGRAM 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WORKFLOW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DEMO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DATA VISUALIZATION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LESSONS LEARNED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TECHNICAL DIFFICULTIES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CONCLUSION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FUTURE WORK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Q &amp;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 txBox="1"/>
          <p:nvPr>
            <p:ph type="title"/>
          </p:nvPr>
        </p:nvSpPr>
        <p:spPr>
          <a:xfrm>
            <a:off x="931500" y="355575"/>
            <a:ext cx="57357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08" name="Google Shape;208;p38"/>
          <p:cNvSpPr txBox="1"/>
          <p:nvPr>
            <p:ph idx="4294967295" type="body"/>
          </p:nvPr>
        </p:nvSpPr>
        <p:spPr>
          <a:xfrm>
            <a:off x="913050" y="978975"/>
            <a:ext cx="7317900" cy="3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The goal of the Sleep Health and Lifestyle Analysis Database Project is to comprehend how sleep patterns and health outcomes are related.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The study intends to find patterns and connections that might guide treatments and encourage healthy sleep habits. 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Features include: 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Gender, Age, Occupation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Sleep Duration, Quality of Sleep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Physical Activity Level, Stress Levels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BMI Category, Blood Pressure, Heart Rate, Daily Steps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Presence or Absence of Sleep Disorders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9" name="Google Shape;209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215" name="Google Shape;215;p39"/>
          <p:cNvSpPr txBox="1"/>
          <p:nvPr>
            <p:ph idx="4294967295" type="body"/>
          </p:nvPr>
        </p:nvSpPr>
        <p:spPr>
          <a:xfrm>
            <a:off x="938500" y="1659275"/>
            <a:ext cx="78708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Getting enough quality sleep is essential for your overall </a:t>
            </a:r>
            <a:r>
              <a:rPr lang="en">
                <a:solidFill>
                  <a:schemeClr val="lt1"/>
                </a:solidFill>
              </a:rPr>
              <a:t>health and well-being.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Our analysis </a:t>
            </a:r>
            <a:r>
              <a:rPr lang="en">
                <a:solidFill>
                  <a:schemeClr val="lt1"/>
                </a:solidFill>
              </a:rPr>
              <a:t>aims to identify factors influencing sleep quality and provide insights for improving sleep habits.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Evaluating sleep patterns and their correlations with various factors </a:t>
            </a:r>
            <a:r>
              <a:rPr lang="en">
                <a:solidFill>
                  <a:schemeClr val="lt1"/>
                </a:solidFill>
              </a:rPr>
              <a:t>will</a:t>
            </a:r>
            <a:r>
              <a:rPr lang="en">
                <a:solidFill>
                  <a:schemeClr val="lt1"/>
                </a:solidFill>
              </a:rPr>
              <a:t> help draw conclusions and provide </a:t>
            </a:r>
            <a:r>
              <a:rPr lang="en">
                <a:solidFill>
                  <a:schemeClr val="lt1"/>
                </a:solidFill>
              </a:rPr>
              <a:t>recommendations</a:t>
            </a:r>
            <a:r>
              <a:rPr lang="en">
                <a:solidFill>
                  <a:schemeClr val="lt1"/>
                </a:solidFill>
              </a:rPr>
              <a:t> to create a well-balanced lifestyle.</a:t>
            </a:r>
            <a:endParaRPr>
              <a:solidFill>
                <a:schemeClr val="lt1"/>
              </a:solidFill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6" name="Google Shape;216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type="title"/>
          </p:nvPr>
        </p:nvSpPr>
        <p:spPr>
          <a:xfrm>
            <a:off x="938500" y="445025"/>
            <a:ext cx="66111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&amp; TECHNOLOGY STACK</a:t>
            </a:r>
            <a:endParaRPr/>
          </a:p>
        </p:txBody>
      </p:sp>
      <p:sp>
        <p:nvSpPr>
          <p:cNvPr id="222" name="Google Shape;222;p40"/>
          <p:cNvSpPr txBox="1"/>
          <p:nvPr>
            <p:ph idx="1" type="body"/>
          </p:nvPr>
        </p:nvSpPr>
        <p:spPr>
          <a:xfrm>
            <a:off x="938500" y="1157900"/>
            <a:ext cx="7767300" cy="37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Data Source - </a:t>
            </a:r>
            <a:r>
              <a:rPr lang="en" sz="1600"/>
              <a:t>Kaggle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Data Modeling Techniques</a:t>
            </a:r>
            <a:r>
              <a:rPr lang="en" sz="1600"/>
              <a:t> – mySQL Workbench E-R Diagram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DB Connectivity</a:t>
            </a:r>
            <a:r>
              <a:rPr lang="en" sz="1600"/>
              <a:t> –  Python to MySql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Code Standard</a:t>
            </a:r>
            <a:r>
              <a:rPr lang="en" sz="1600"/>
              <a:t> – Python, SQL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ETL Tool</a:t>
            </a:r>
            <a:r>
              <a:rPr lang="en" sz="1600"/>
              <a:t> – Google BigQuery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Data Visualization</a:t>
            </a:r>
            <a:r>
              <a:rPr lang="en" sz="1600"/>
              <a:t> – Seaborn, Looker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Database </a:t>
            </a:r>
            <a:r>
              <a:rPr lang="en" sz="1600"/>
              <a:t>– MySQL, MongoDB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Data Warehouse</a:t>
            </a:r>
            <a:r>
              <a:rPr lang="en" sz="1600"/>
              <a:t> – Google BigQuery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Version Control</a:t>
            </a:r>
            <a:r>
              <a:rPr lang="en" sz="1600"/>
              <a:t> – Github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Practiced Agile / Scrum </a:t>
            </a:r>
            <a:r>
              <a:rPr lang="en" sz="1600"/>
              <a:t>– Trello, Google Meets, Lucidchart</a:t>
            </a:r>
            <a:endParaRPr sz="1600"/>
          </a:p>
        </p:txBody>
      </p:sp>
      <p:sp>
        <p:nvSpPr>
          <p:cNvPr id="223" name="Google Shape;223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40"/>
          <p:cNvSpPr txBox="1"/>
          <p:nvPr/>
        </p:nvSpPr>
        <p:spPr>
          <a:xfrm>
            <a:off x="161025" y="4868800"/>
            <a:ext cx="29460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1"/>
          <p:cNvSpPr txBox="1"/>
          <p:nvPr>
            <p:ph type="title"/>
          </p:nvPr>
        </p:nvSpPr>
        <p:spPr>
          <a:xfrm>
            <a:off x="938500" y="445025"/>
            <a:ext cx="7413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DESIGN CONCEPT - ER DIAGRAM</a:t>
            </a:r>
            <a:endParaRPr/>
          </a:p>
        </p:txBody>
      </p:sp>
      <p:sp>
        <p:nvSpPr>
          <p:cNvPr id="230" name="Google Shape;230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1" name="Google Shape;23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2800" y="1209125"/>
            <a:ext cx="5398401" cy="36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2"/>
          <p:cNvSpPr txBox="1"/>
          <p:nvPr>
            <p:ph type="title"/>
          </p:nvPr>
        </p:nvSpPr>
        <p:spPr>
          <a:xfrm>
            <a:off x="87885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</a:t>
            </a:r>
            <a:endParaRPr/>
          </a:p>
        </p:txBody>
      </p:sp>
      <p:sp>
        <p:nvSpPr>
          <p:cNvPr id="237" name="Google Shape;237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8" name="Google Shape;23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650" y="1050650"/>
            <a:ext cx="7187651" cy="38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type="title"/>
          </p:nvPr>
        </p:nvSpPr>
        <p:spPr>
          <a:xfrm>
            <a:off x="938500" y="445025"/>
            <a:ext cx="46293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VISUALIZATIONS</a:t>
            </a:r>
            <a:endParaRPr/>
          </a:p>
        </p:txBody>
      </p:sp>
      <p:sp>
        <p:nvSpPr>
          <p:cNvPr id="244" name="Google Shape;244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5" name="Google Shape;24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775" y="2320750"/>
            <a:ext cx="3019125" cy="228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3200" y="2320763"/>
            <a:ext cx="2778700" cy="228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9200" y="2320763"/>
            <a:ext cx="2695150" cy="196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3"/>
          <p:cNvSpPr txBox="1"/>
          <p:nvPr/>
        </p:nvSpPr>
        <p:spPr>
          <a:xfrm>
            <a:off x="256775" y="1325138"/>
            <a:ext cx="2938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Distribution of Sleep Duration by Age Groups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43"/>
          <p:cNvSpPr txBox="1"/>
          <p:nvPr/>
        </p:nvSpPr>
        <p:spPr>
          <a:xfrm>
            <a:off x="3583050" y="1325150"/>
            <a:ext cx="2146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Average Sleep Duration by Profession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43"/>
          <p:cNvSpPr txBox="1"/>
          <p:nvPr/>
        </p:nvSpPr>
        <p:spPr>
          <a:xfrm>
            <a:off x="6347475" y="1304950"/>
            <a:ext cx="2778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Relationship Between Sleep Duration &amp; Stress Level by BMI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4"/>
          <p:cNvSpPr txBox="1"/>
          <p:nvPr>
            <p:ph type="title"/>
          </p:nvPr>
        </p:nvSpPr>
        <p:spPr>
          <a:xfrm>
            <a:off x="938500" y="445025"/>
            <a:ext cx="46293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VISUALIZATIONS</a:t>
            </a:r>
            <a:endParaRPr/>
          </a:p>
        </p:txBody>
      </p:sp>
      <p:sp>
        <p:nvSpPr>
          <p:cNvPr id="256" name="Google Shape;256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44"/>
          <p:cNvSpPr txBox="1"/>
          <p:nvPr/>
        </p:nvSpPr>
        <p:spPr>
          <a:xfrm>
            <a:off x="213288" y="1137838"/>
            <a:ext cx="2938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Relationship Between Sleep Duration &amp; Stress Level by Gender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p44"/>
          <p:cNvSpPr txBox="1"/>
          <p:nvPr/>
        </p:nvSpPr>
        <p:spPr>
          <a:xfrm>
            <a:off x="3568150" y="1186700"/>
            <a:ext cx="2146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Distribution of BMI Categories by Profession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44"/>
          <p:cNvSpPr txBox="1"/>
          <p:nvPr/>
        </p:nvSpPr>
        <p:spPr>
          <a:xfrm>
            <a:off x="6365400" y="1186700"/>
            <a:ext cx="2778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Distribution of Sleep Quality by Gender and Age Groups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0" name="Google Shape;26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75" y="2429431"/>
            <a:ext cx="2938800" cy="2449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2588" y="2429437"/>
            <a:ext cx="2938800" cy="22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6675" y="2772312"/>
            <a:ext cx="2938800" cy="1763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